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57" r:id="rId2"/>
    <p:sldId id="256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59" r:id="rId11"/>
  </p:sldIdLst>
  <p:sldSz cx="12192000" cy="6858000"/>
  <p:notesSz cx="6881813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contra\datacontrabog\170000%20-%20DRFJC\2020%20-%20Doc%20de%20Apoyo\2.%200AP\7.%20Rendicion%20CTA%202020\Gr&#225;ficos%20Rend%20Cta%20a%2030%20de%20Sept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contra\datacontrabog\170000%20-%20DRFJC\2020%20-%20Doc%20de%20Apoyo\2.%200AP\7.%20Rendicion%20CTA%202020\Gr&#225;ficos%20Rend%20Cta%20a%2030%20de%20Sept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contra\datacontrabog\170000%20-%20DRFJC\2020%20-%20Doc%20de%20Apoyo\2.%200AP\7.%20Rendicion%20CTA%202020\Gr&#225;ficos%20Rend%20Cta%20a%2030%20de%20Sept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contra\datacontrabog\170000%20-%20DRFJC\2020%20-%20Doc%20de%20Apoyo\2.%200AP\7.%20Rendicion%20CTA%202020\Gr&#225;ficos%20Rend%20Cta%20a%2030%20de%20Sept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contra\datacontrabog\170000%20-%20DRFJC\2020%20-%20Doc%20de%20Apoyo\2.%200AP\7.%20Rendicion%20CTA%202020\Gr&#225;ficos%20Rend%20Cta%20a%2030%20de%20Sept%2020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tellez\AppData\Roaming\Microsoft\Excel\Gr&#225;ficos%20Rend%20Cta%20a%2030%20de%20Sept%202020%20(version%202).xlsb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tellez\AppData\Roaming\Microsoft\Excel\Gr&#225;ficos%20Rend%20Cta%20a%2030%20de%20Sept%202020%20(version%202).xlsb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 Activos</a:t>
            </a:r>
            <a:r>
              <a:rPr lang="en-US" sz="1400" b="1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</a:p>
          <a:p>
            <a:pPr>
              <a:defRPr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1400" b="1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de septiembre de 2020</a:t>
            </a:r>
            <a:endParaRPr lang="en-U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5691697074451058"/>
          <c:y val="0.22484804138472969"/>
          <c:w val="0.66857778448425664"/>
          <c:h val="0.556009267390819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'PRF ACTIVOS '!$A$3</c:f>
              <c:strCache>
                <c:ptCount val="1"/>
                <c:pt idx="0">
                  <c:v>Procesos Activos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spPr>
                <a:solidFill>
                  <a:schemeClr val="accent4">
                    <a:lumMod val="20000"/>
                    <a:lumOff val="80000"/>
                  </a:schemeClr>
                </a:solidFill>
                <a:ln w="3175"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CO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C94-4528-827F-DF2CBD676EC8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 w="3175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'PRF ACTIVOS '!$B$3</c:f>
              <c:strCache>
                <c:ptCount val="1"/>
                <c:pt idx="0">
                  <c:v>A 30 de septiembre 2020</c:v>
                </c:pt>
              </c:strCache>
            </c:strRef>
          </c:cat>
          <c:val>
            <c:numRef>
              <c:f>'PRF ACTIVOS '!$B$4</c:f>
              <c:numCache>
                <c:formatCode>General</c:formatCode>
                <c:ptCount val="1"/>
                <c:pt idx="0">
                  <c:v>1443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94-4528-827F-DF2CBD676EC8}"/>
            </c:ext>
          </c:extLst>
        </c:ser>
        <c:ser>
          <c:idx val="1"/>
          <c:order val="1"/>
          <c:tx>
            <c:strRef>
              <c:f>'PRF ACTIVOS '!$A$5</c:f>
              <c:strCache>
                <c:ptCount val="1"/>
                <c:pt idx="0">
                  <c:v>Cuantía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94-4528-827F-DF2CBD676E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'PRF ACTIVOS '!$B$3</c:f>
              <c:strCache>
                <c:ptCount val="1"/>
                <c:pt idx="0">
                  <c:v>A 30 de septiembre 2020</c:v>
                </c:pt>
              </c:strCache>
            </c:strRef>
          </c:cat>
          <c:val>
            <c:numRef>
              <c:f>'PRF ACTIVOS '!$B$5</c:f>
              <c:numCache>
                <c:formatCode>"$"\ #,##0.00;[Red]\-"$"\ #,##0.00</c:formatCode>
                <c:ptCount val="1"/>
                <c:pt idx="0">
                  <c:v>2219352517695.73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94-4528-827F-DF2CBD676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5731328"/>
        <c:axId val="-535737312"/>
      </c:barChart>
      <c:catAx>
        <c:axId val="-53573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535737312"/>
        <c:crosses val="autoZero"/>
        <c:auto val="1"/>
        <c:lblAlgn val="ctr"/>
        <c:lblOffset val="100"/>
        <c:noMultiLvlLbl val="0"/>
      </c:catAx>
      <c:valAx>
        <c:axId val="-5357373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535731328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3.0311531180553651E-2"/>
          <c:y val="0.89113332466894413"/>
          <c:w val="0.74815760186271918"/>
          <c:h val="8.5893597771268357E-2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 aperturados a </a:t>
            </a:r>
          </a:p>
          <a:p>
            <a:pPr>
              <a:defRPr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de septiembre 2020</a:t>
            </a:r>
          </a:p>
        </c:rich>
      </c:tx>
      <c:layout>
        <c:manualLayout>
          <c:xMode val="edge"/>
          <c:yMode val="edge"/>
          <c:x val="0.21955842609535001"/>
          <c:y val="3.3392957353925529E-2"/>
        </c:manualLayout>
      </c:layout>
      <c:overlay val="0"/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'PRF APERTURADOS'!$A$4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'PRF APERTURADOS'!$B$3</c:f>
              <c:strCache>
                <c:ptCount val="1"/>
                <c:pt idx="0">
                  <c:v>A 30 de septiembre 2020</c:v>
                </c:pt>
              </c:strCache>
            </c:strRef>
          </c:cat>
          <c:val>
            <c:numRef>
              <c:f>'PRF APERTURADOS'!$B$4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65-4062-9C15-00F5409D99FB}"/>
            </c:ext>
          </c:extLst>
        </c:ser>
        <c:ser>
          <c:idx val="1"/>
          <c:order val="1"/>
          <c:tx>
            <c:strRef>
              <c:f>'PRF APERTURADOS'!$A$5</c:f>
              <c:strCache>
                <c:ptCount val="1"/>
                <c:pt idx="0">
                  <c:v>Cuantía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'PRF APERTURADOS'!$B$3</c:f>
              <c:strCache>
                <c:ptCount val="1"/>
                <c:pt idx="0">
                  <c:v>A 30 de septiembre 2020</c:v>
                </c:pt>
              </c:strCache>
            </c:strRef>
          </c:cat>
          <c:val>
            <c:numRef>
              <c:f>'PRF APERTURADOS'!$B$5</c:f>
              <c:numCache>
                <c:formatCode>"$"#,##0.00</c:formatCode>
                <c:ptCount val="1"/>
                <c:pt idx="0">
                  <c:v>122205639407.11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65-4062-9C15-00F5409D9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5730784"/>
        <c:axId val="-535736768"/>
      </c:barChart>
      <c:catAx>
        <c:axId val="-53573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535736768"/>
        <c:crosses val="autoZero"/>
        <c:auto val="1"/>
        <c:lblAlgn val="ctr"/>
        <c:lblOffset val="100"/>
        <c:noMultiLvlLbl val="0"/>
      </c:catAx>
      <c:valAx>
        <c:axId val="-535736768"/>
        <c:scaling>
          <c:orientation val="minMax"/>
        </c:scaling>
        <c:delete val="1"/>
        <c:axPos val="l"/>
        <c:majorGridlines>
          <c:spPr>
            <a:ln w="317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53573078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3761409487993105"/>
          <c:y val="0.89590389938459059"/>
          <c:w val="0.446662161632781"/>
          <c:h val="8.5893597771268357E-2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Imputaciones</a:t>
            </a:r>
            <a:r>
              <a:rPr lang="en-US" b="1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procesos a 30 de septiembre de 2020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'PRF CON IMPUTAC'!$A$4</c:f>
              <c:strCache>
                <c:ptCount val="1"/>
                <c:pt idx="0">
                  <c:v>Totales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solidFill>
                <a:schemeClr val="accent4">
                  <a:lumMod val="40000"/>
                  <a:lumOff val="60000"/>
                </a:schemeClr>
              </a:solidFill>
              <a:ln w="3175"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'PRF CON IMPUTAC'!$B$3</c:f>
              <c:strCache>
                <c:ptCount val="1"/>
                <c:pt idx="0">
                  <c:v>A 30 de septiembre 2020</c:v>
                </c:pt>
              </c:strCache>
            </c:strRef>
          </c:cat>
          <c:val>
            <c:numRef>
              <c:f>'PRF CON IMPUTAC'!$B$4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06-4E97-859D-43FD452776AA}"/>
            </c:ext>
          </c:extLst>
        </c:ser>
        <c:ser>
          <c:idx val="1"/>
          <c:order val="1"/>
          <c:tx>
            <c:strRef>
              <c:f>'PRF CON IMPUTAC'!$A$5</c:f>
              <c:strCache>
                <c:ptCount val="1"/>
                <c:pt idx="0">
                  <c:v>Cuantía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'PRF CON IMPUTAC'!$B$3</c:f>
              <c:strCache>
                <c:ptCount val="1"/>
                <c:pt idx="0">
                  <c:v>A 30 de septiembre 2020</c:v>
                </c:pt>
              </c:strCache>
            </c:strRef>
          </c:cat>
          <c:val>
            <c:numRef>
              <c:f>'PRF CON IMPUTAC'!$B$5</c:f>
              <c:numCache>
                <c:formatCode>"$"#,##0.00</c:formatCode>
                <c:ptCount val="1"/>
                <c:pt idx="0">
                  <c:v>30219974719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06-4E97-859D-43FD45277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5732960"/>
        <c:axId val="-535739488"/>
      </c:barChart>
      <c:catAx>
        <c:axId val="-53573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535739488"/>
        <c:crosses val="autoZero"/>
        <c:auto val="1"/>
        <c:lblAlgn val="ctr"/>
        <c:lblOffset val="100"/>
        <c:noMultiLvlLbl val="0"/>
      </c:catAx>
      <c:valAx>
        <c:axId val="-5357394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535732960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3761409487993105"/>
          <c:y val="0.89590389938459059"/>
          <c:w val="0.48542181682231583"/>
          <c:h val="8.5893597771268357E-2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Fallos</a:t>
            </a:r>
            <a:r>
              <a:rPr lang="en-US" sz="1200" b="1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Responsabilidad fiscal proferidos a 30 de septiembre de 2020 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0958778847995816"/>
          <c:y val="1.9872468748412014E-2"/>
        </c:manualLayout>
      </c:layout>
      <c:overlay val="0"/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2.2004711515971779E-2"/>
          <c:y val="0.19383170194115554"/>
          <c:w val="0.88281424780119755"/>
          <c:h val="0.59921652235331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'FALLOS CON'!$A$4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solidFill>
                <a:schemeClr val="accent4">
                  <a:lumMod val="40000"/>
                  <a:lumOff val="60000"/>
                </a:schemeClr>
              </a:solidFill>
              <a:ln w="3175"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'FALLOS CON'!$B$3</c:f>
              <c:strCache>
                <c:ptCount val="1"/>
                <c:pt idx="0">
                  <c:v>A 30 de septiembre 2020</c:v>
                </c:pt>
              </c:strCache>
            </c:strRef>
          </c:cat>
          <c:val>
            <c:numRef>
              <c:f>'FALLOS CON'!$B$4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C7-4037-9B7F-24B24D8741EA}"/>
            </c:ext>
          </c:extLst>
        </c:ser>
        <c:ser>
          <c:idx val="1"/>
          <c:order val="1"/>
          <c:tx>
            <c:strRef>
              <c:f>'FALLOS CON'!$A$5</c:f>
              <c:strCache>
                <c:ptCount val="1"/>
                <c:pt idx="0">
                  <c:v>Cuantía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'FALLOS CON'!$B$3</c:f>
              <c:strCache>
                <c:ptCount val="1"/>
                <c:pt idx="0">
                  <c:v>A 30 de septiembre 2020</c:v>
                </c:pt>
              </c:strCache>
            </c:strRef>
          </c:cat>
          <c:val>
            <c:numRef>
              <c:f>'FALLOS CON'!$B$5</c:f>
              <c:numCache>
                <c:formatCode>"$"\ #,##0.00;[Red]\-"$"\ #,##0.00</c:formatCode>
                <c:ptCount val="1"/>
                <c:pt idx="0">
                  <c:v>635247502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C7-4037-9B7F-24B24D874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5734048"/>
        <c:axId val="-535735680"/>
      </c:barChart>
      <c:catAx>
        <c:axId val="-53573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535735680"/>
        <c:crosses val="autoZero"/>
        <c:auto val="1"/>
        <c:lblAlgn val="ctr"/>
        <c:lblOffset val="100"/>
        <c:noMultiLvlLbl val="0"/>
      </c:catAx>
      <c:valAx>
        <c:axId val="-5357356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535734048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3761409487993105"/>
          <c:y val="0.89590389938459059"/>
          <c:w val="0.48542181682231583"/>
          <c:h val="8.5893597771268357E-2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 con Decisión</a:t>
            </a:r>
            <a:r>
              <a:rPr lang="en-US" b="1" baseline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Ejecutoriada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2890729210998375"/>
          <c:y val="0.26559617142669267"/>
          <c:w val="0.78574174087376958"/>
          <c:h val="0.635647184057517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'PRF DECI EJEC'!$B$7</c:f>
              <c:strCache>
                <c:ptCount val="1"/>
                <c:pt idx="0">
                  <c:v>Decisones ejecutoriadas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D6-47AD-BC8B-4573EF91191D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D6-47AD-BC8B-4573EF911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'PRF DECI EJEC'!$A$8</c:f>
              <c:strCache>
                <c:ptCount val="1"/>
                <c:pt idx="0">
                  <c:v>Total </c:v>
                </c:pt>
              </c:strCache>
            </c:strRef>
          </c:cat>
          <c:val>
            <c:numRef>
              <c:f>'PRF DECI EJEC'!$B$8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D6-47AD-BC8B-4573EF911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5732416"/>
        <c:axId val="-535735136"/>
      </c:barChart>
      <c:catAx>
        <c:axId val="-53573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535735136"/>
        <c:crosses val="autoZero"/>
        <c:auto val="1"/>
        <c:lblAlgn val="ctr"/>
        <c:lblOffset val="100"/>
        <c:noMultiLvlLbl val="0"/>
      </c:catAx>
      <c:valAx>
        <c:axId val="-5357351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53573241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Jurisdicción Coactiva Activos</a:t>
            </a:r>
            <a:r>
              <a:rPr lang="en-US" b="1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30 de septiembre de 2020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5.9195971877252257E-2"/>
          <c:y val="0.20221951815281422"/>
          <c:w val="0.90010679745713684"/>
          <c:h val="0.602050855153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'PJC ACTIVOS'!$A$4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F5-4F6B-AC42-233708DBDA2B}"/>
              </c:ext>
            </c:extLst>
          </c:dPt>
          <c:dLbls>
            <c:dLbl>
              <c:idx val="0"/>
              <c:spPr>
                <a:solidFill>
                  <a:schemeClr val="accent4">
                    <a:lumMod val="20000"/>
                    <a:lumOff val="80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CO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BF5-4F6B-AC42-233708DBDA2B}"/>
                </c:ext>
              </c:extLst>
            </c:dLbl>
            <c:spPr>
              <a:solidFill>
                <a:schemeClr val="accent6">
                  <a:lumMod val="20000"/>
                  <a:lumOff val="8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'PJC ACTIVOS'!$B$3</c:f>
              <c:strCache>
                <c:ptCount val="1"/>
                <c:pt idx="0">
                  <c:v>A 30 de septiembre de 2020</c:v>
                </c:pt>
              </c:strCache>
            </c:strRef>
          </c:cat>
          <c:val>
            <c:numRef>
              <c:f>'PJC ACTIVOS'!$B$4</c:f>
              <c:numCache>
                <c:formatCode>General</c:formatCode>
                <c:ptCount val="1"/>
                <c:pt idx="0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F5-4F6B-AC42-233708DBDA2B}"/>
            </c:ext>
          </c:extLst>
        </c:ser>
        <c:ser>
          <c:idx val="1"/>
          <c:order val="1"/>
          <c:tx>
            <c:strRef>
              <c:f>'PJC ACTIVOS'!$A$5</c:f>
              <c:strCache>
                <c:ptCount val="1"/>
                <c:pt idx="0">
                  <c:v>Cuantía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BF5-4F6B-AC42-233708DBDA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'PJC ACTIVOS'!$B$3</c:f>
              <c:strCache>
                <c:ptCount val="1"/>
                <c:pt idx="0">
                  <c:v>A 30 de septiembre de 2020</c:v>
                </c:pt>
              </c:strCache>
            </c:strRef>
          </c:cat>
          <c:val>
            <c:numRef>
              <c:f>'PJC ACTIVOS'!$B$5</c:f>
              <c:numCache>
                <c:formatCode>"$"#,##0.00</c:formatCode>
                <c:ptCount val="1"/>
                <c:pt idx="0">
                  <c:v>487378540956.85999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F5-4F6B-AC42-233708DBD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5726976"/>
        <c:axId val="-535729696"/>
      </c:barChart>
      <c:catAx>
        <c:axId val="-53572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535729696"/>
        <c:crosses val="autoZero"/>
        <c:auto val="1"/>
        <c:lblAlgn val="ctr"/>
        <c:lblOffset val="100"/>
        <c:noMultiLvlLbl val="0"/>
      </c:catAx>
      <c:valAx>
        <c:axId val="-5357296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535726976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3884945403951333"/>
          <c:y val="0.9145974041932724"/>
          <c:w val="0.32230109192097339"/>
          <c:h val="7.5886735790273441E-2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Beneficios de Control Fiscal (Persuasivo)</a:t>
            </a:r>
          </a:p>
        </c:rich>
      </c:tx>
      <c:layout>
        <c:manualLayout>
          <c:xMode val="edge"/>
          <c:yMode val="edge"/>
          <c:x val="0.11480613011438462"/>
          <c:y val="0"/>
        </c:manualLayout>
      </c:layout>
      <c:overlay val="0"/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2622304781356532"/>
          <c:w val="0.93227123117520805"/>
          <c:h val="0.653134024454284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'BENEF PERSUASIVO'!$A$1</c:f>
              <c:strCache>
                <c:ptCount val="1"/>
                <c:pt idx="0">
                  <c:v>Beneficios de Control Fiscal en el Proceso de Responsabilidad Fiscal (Persuasivo)
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41-4F38-A832-BBA8DD4F7528}"/>
              </c:ext>
            </c:extLst>
          </c:dPt>
          <c:dLbls>
            <c:dLbl>
              <c:idx val="0"/>
              <c:layout>
                <c:manualLayout>
                  <c:x val="2.4462469421913234E-2"/>
                  <c:y val="0.409753645047762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98416376979529"/>
                      <c:h val="0.142508996330209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C41-4F38-A832-BBA8DD4F75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'BENEF PERSUASIVO'!$A$2</c:f>
              <c:strCache>
                <c:ptCount val="1"/>
                <c:pt idx="0">
                  <c:v>A 30 de septiembre de 2020</c:v>
                </c:pt>
              </c:strCache>
            </c:strRef>
          </c:cat>
          <c:val>
            <c:numRef>
              <c:f>'BENEF PERSUASIVO'!$B$2</c:f>
              <c:numCache>
                <c:formatCode>"$"#,##0.00_);[Red]\("$"#,##0.00\)</c:formatCode>
                <c:ptCount val="1"/>
                <c:pt idx="0">
                  <c:v>543296386.76999998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41-4F38-A832-BBA8DD4F7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5728608"/>
        <c:axId val="-535729152"/>
      </c:barChart>
      <c:catAx>
        <c:axId val="-53572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535729152"/>
        <c:crosses val="autoZero"/>
        <c:auto val="1"/>
        <c:lblAlgn val="ctr"/>
        <c:lblOffset val="100"/>
        <c:noMultiLvlLbl val="0"/>
      </c:catAx>
      <c:valAx>
        <c:axId val="-5357291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_);[Red]\(&quot;$&quot;#,##0.00\)" sourceLinked="1"/>
        <c:majorTickMark val="none"/>
        <c:minorTickMark val="none"/>
        <c:tickLblPos val="nextTo"/>
        <c:crossAx val="-53572860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Beneficios de Control Fiscal (Coactivo)</a:t>
            </a:r>
          </a:p>
        </c:rich>
      </c:tx>
      <c:overlay val="0"/>
      <c:spPr>
        <a:solidFill>
          <a:schemeClr val="accent1">
            <a:lumMod val="60000"/>
            <a:lumOff val="40000"/>
          </a:schemeClr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5740617844181778"/>
          <c:y val="0.22585736747817717"/>
          <c:w val="0.61375048281189648"/>
          <c:h val="0.66540369869192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'BENEF COACTIVO'!$A$8</c:f>
              <c:strCache>
                <c:ptCount val="1"/>
                <c:pt idx="0">
                  <c:v>Beneficios de Control Fiscal (Coactivo)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75-4355-9B0E-9C647ECA6F4F}"/>
              </c:ext>
            </c:extLst>
          </c:dPt>
          <c:dLbls>
            <c:dLbl>
              <c:idx val="0"/>
              <c:layout>
                <c:manualLayout>
                  <c:x val="2.5749967812540232E-3"/>
                  <c:y val="0.447688564476885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75-4355-9B0E-9C647ECA6F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'BENEF COACTIVO'!$A$9</c:f>
              <c:strCache>
                <c:ptCount val="1"/>
                <c:pt idx="0">
                  <c:v>A 30 de septiembre de 2020</c:v>
                </c:pt>
              </c:strCache>
            </c:strRef>
          </c:cat>
          <c:val>
            <c:numRef>
              <c:f>'BENEF COACTIVO'!$B$9</c:f>
              <c:numCache>
                <c:formatCode>"$"#,##0.00_);[Red]\("$"#,##0.00\)</c:formatCode>
                <c:ptCount val="1"/>
                <c:pt idx="0">
                  <c:v>185827080.05000001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75-4355-9B0E-9C647ECA6F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5728064"/>
        <c:axId val="-738522240"/>
      </c:barChart>
      <c:catAx>
        <c:axId val="-53572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738522240"/>
        <c:crosses val="autoZero"/>
        <c:auto val="1"/>
        <c:lblAlgn val="ctr"/>
        <c:lblOffset val="100"/>
        <c:noMultiLvlLbl val="0"/>
      </c:catAx>
      <c:valAx>
        <c:axId val="-7385222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_);[Red]\(&quot;$&quot;#,##0.00\)" sourceLinked="1"/>
        <c:majorTickMark val="none"/>
        <c:minorTickMark val="none"/>
        <c:tickLblPos val="nextTo"/>
        <c:crossAx val="-53572806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98102" y="1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9C322CA-4299-457B-A4D5-9C530B9AFEC6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13CB8BC-5BD9-4BCD-BCB1-6BFB775DEBE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9443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209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790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5549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690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119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34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889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955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196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633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895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1536-CA58-46FD-8A0B-03E0FF3E1E61}" type="datetimeFigureOut">
              <a:rPr lang="es-CO" smtClean="0"/>
              <a:t>26/10/2020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24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404DB2B-1843-3643-8E43-CFBF2BFB0742}"/>
              </a:ext>
            </a:extLst>
          </p:cNvPr>
          <p:cNvSpPr txBox="1"/>
          <p:nvPr/>
        </p:nvSpPr>
        <p:spPr>
          <a:xfrm>
            <a:off x="-1" y="5646057"/>
            <a:ext cx="69826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Proceso de Responsabilidad Fiscal y Jurisdicción Coactiva</a:t>
            </a:r>
            <a:endParaRPr lang="es-CO" sz="3000" spc="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6C9B01-032B-574E-AB28-F5E973A22EE6}"/>
              </a:ext>
            </a:extLst>
          </p:cNvPr>
          <p:cNvSpPr txBox="1"/>
          <p:nvPr/>
        </p:nvSpPr>
        <p:spPr>
          <a:xfrm>
            <a:off x="6982690" y="5646057"/>
            <a:ext cx="4623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Fabio Rojas Salcedo</a:t>
            </a:r>
            <a:r>
              <a:rPr lang="es-MX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Rojas </a:t>
            </a:r>
            <a:endParaRPr lang="es-CO" sz="2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84A4E13-42D0-F74C-940A-8115907FB1F1}"/>
              </a:ext>
            </a:extLst>
          </p:cNvPr>
          <p:cNvSpPr txBox="1"/>
          <p:nvPr/>
        </p:nvSpPr>
        <p:spPr>
          <a:xfrm>
            <a:off x="7344228" y="6172776"/>
            <a:ext cx="4534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de Responsabilidad Fiscal y Jurisdicción Coactiva</a:t>
            </a:r>
          </a:p>
        </p:txBody>
      </p:sp>
    </p:spTree>
    <p:extLst>
      <p:ext uri="{BB962C8B-B14F-4D97-AF65-F5344CB8AC3E}">
        <p14:creationId xmlns:p14="http://schemas.microsoft.com/office/powerpoint/2010/main" val="353607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93D3D326-D8DC-9645-B98D-0FC48CB73984}"/>
              </a:ext>
            </a:extLst>
          </p:cNvPr>
          <p:cNvSpPr/>
          <p:nvPr/>
        </p:nvSpPr>
        <p:spPr>
          <a:xfrm>
            <a:off x="-9130" y="400427"/>
            <a:ext cx="10119360" cy="647700"/>
          </a:xfrm>
          <a:prstGeom prst="roundRect">
            <a:avLst>
              <a:gd name="adj" fmla="val 176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Responsabilidad Fiscal y Jurisdicción Coactiva</a:t>
            </a:r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F0A156ED-0E98-6047-8F4D-CCB1FBBD1D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217710" y="6080933"/>
            <a:ext cx="5477925" cy="703619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4449558" y="3244334"/>
            <a:ext cx="32928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s-CO" sz="6600" b="1" dirty="0">
                <a:latin typeface="Arial" panose="020B0604020202020204" pitchFamily="34" charset="0"/>
              </a:rPr>
              <a:t>Gracias</a:t>
            </a:r>
            <a:endParaRPr lang="es-CO" b="1" dirty="0">
              <a:latin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24CDEC9-43B2-4692-AC52-2E3101B9796C}"/>
              </a:ext>
            </a:extLst>
          </p:cNvPr>
          <p:cNvSpPr txBox="1"/>
          <p:nvPr/>
        </p:nvSpPr>
        <p:spPr>
          <a:xfrm rot="16200000">
            <a:off x="9507740" y="3290105"/>
            <a:ext cx="490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cumplimiento de la ley 1712 de 2014, Transparencia y Derecho a la Información Pública</a:t>
            </a:r>
          </a:p>
          <a:p>
            <a:pPr algn="ctr"/>
            <a:r>
              <a:rPr lang="es-CO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1757 de 2015 de Participación Democrática</a:t>
            </a:r>
            <a:endParaRPr lang="es-ES_trad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0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93D3D326-D8DC-9645-B98D-0FC48CB73984}"/>
              </a:ext>
            </a:extLst>
          </p:cNvPr>
          <p:cNvSpPr/>
          <p:nvPr/>
        </p:nvSpPr>
        <p:spPr>
          <a:xfrm>
            <a:off x="0" y="419810"/>
            <a:ext cx="10119360" cy="647700"/>
          </a:xfrm>
          <a:prstGeom prst="roundRect">
            <a:avLst>
              <a:gd name="adj" fmla="val 176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5F987C-C808-7847-B63E-DE7D93D398C5}"/>
              </a:ext>
            </a:extLst>
          </p:cNvPr>
          <p:cNvSpPr txBox="1"/>
          <p:nvPr/>
        </p:nvSpPr>
        <p:spPr>
          <a:xfrm>
            <a:off x="217710" y="463352"/>
            <a:ext cx="9737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Responsabilidad Fiscal y Jurisdicción Coactiva</a:t>
            </a:r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F0A156ED-0E98-6047-8F4D-CCB1FBBD1D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217710" y="6080933"/>
            <a:ext cx="5477925" cy="70361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7710" y="1174077"/>
            <a:ext cx="9901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 de Responsabilidad Fiscal activos a 30 de septiembre de 2020:</a:t>
            </a:r>
          </a:p>
          <a:p>
            <a:pPr algn="ctr"/>
            <a:endParaRPr lang="es-CO" b="1" u="sng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598407"/>
              </p:ext>
            </p:extLst>
          </p:nvPr>
        </p:nvGraphicFramePr>
        <p:xfrm>
          <a:off x="2544792" y="2182484"/>
          <a:ext cx="6193766" cy="818290"/>
        </p:xfrm>
        <a:graphic>
          <a:graphicData uri="http://schemas.openxmlformats.org/drawingml/2006/table">
            <a:tbl>
              <a:tblPr/>
              <a:tblGrid>
                <a:gridCol w="22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8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1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Procesos de Activos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A 30 de septiembre 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3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1443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2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Cuantía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$ 2.219.352.517.695,73 y </a:t>
                      </a:r>
                      <a:r>
                        <a:rPr lang="es-CO" sz="1200" b="1" i="0" u="none" strike="noStrike" baseline="0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CO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USD 509.000.000</a:t>
                      </a:r>
                      <a:r>
                        <a:rPr lang="es-CO" sz="12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216377"/>
              </p:ext>
            </p:extLst>
          </p:nvPr>
        </p:nvGraphicFramePr>
        <p:xfrm>
          <a:off x="3028644" y="3322410"/>
          <a:ext cx="4373880" cy="266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ángulo 4"/>
          <p:cNvSpPr/>
          <p:nvPr/>
        </p:nvSpPr>
        <p:spPr>
          <a:xfrm>
            <a:off x="3028644" y="3106966"/>
            <a:ext cx="58142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Fuente: Prefis y libros de la DRFJC y SPRF </a:t>
            </a:r>
            <a:endParaRPr lang="es-CO" sz="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3F783DC-A9F3-4CD0-A36E-10333B0C05FE}"/>
              </a:ext>
            </a:extLst>
          </p:cNvPr>
          <p:cNvSpPr txBox="1"/>
          <p:nvPr/>
        </p:nvSpPr>
        <p:spPr>
          <a:xfrm rot="16200000">
            <a:off x="9507740" y="3290105"/>
            <a:ext cx="490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cumplimiento de la ley 1712 de 2014, Transparencia y Derecho a la Información Pública</a:t>
            </a:r>
          </a:p>
          <a:p>
            <a:pPr algn="ctr"/>
            <a:r>
              <a:rPr lang="es-CO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1757 de 2015 de Participación Democrática</a:t>
            </a:r>
            <a:endParaRPr lang="es-ES_trad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9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93D3D326-D8DC-9645-B98D-0FC48CB73984}"/>
              </a:ext>
            </a:extLst>
          </p:cNvPr>
          <p:cNvSpPr/>
          <p:nvPr/>
        </p:nvSpPr>
        <p:spPr>
          <a:xfrm>
            <a:off x="0" y="419810"/>
            <a:ext cx="10119360" cy="647700"/>
          </a:xfrm>
          <a:prstGeom prst="roundRect">
            <a:avLst>
              <a:gd name="adj" fmla="val 176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5F987C-C808-7847-B63E-DE7D93D398C5}"/>
              </a:ext>
            </a:extLst>
          </p:cNvPr>
          <p:cNvSpPr txBox="1"/>
          <p:nvPr/>
        </p:nvSpPr>
        <p:spPr>
          <a:xfrm>
            <a:off x="97515" y="512827"/>
            <a:ext cx="10021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Responsabilidad Fiscal y Jurisdicción Coactiva</a:t>
            </a:r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F0A156ED-0E98-6047-8F4D-CCB1FBBD1D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217710" y="6080933"/>
            <a:ext cx="5477925" cy="70361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7710" y="1174077"/>
            <a:ext cx="9901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 de Responsabilidad Fiscal aperturados a 30 de septiembre de 2020: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79800" y="3043884"/>
            <a:ext cx="582360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Fuente: Prefis y libros de la DRFJC y SPRF </a:t>
            </a:r>
            <a:endParaRPr lang="es-CO" sz="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334458"/>
              </p:ext>
            </p:extLst>
          </p:nvPr>
        </p:nvGraphicFramePr>
        <p:xfrm>
          <a:off x="978208" y="3298131"/>
          <a:ext cx="3881887" cy="266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ángulo 6"/>
          <p:cNvSpPr/>
          <p:nvPr/>
        </p:nvSpPr>
        <p:spPr>
          <a:xfrm>
            <a:off x="5437517" y="2753218"/>
            <a:ext cx="6096000" cy="23469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1600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Aperturas relevantes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CO" sz="1600" b="1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pago de Laudo Arbitral $48.162.188.762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el incumplimiento en la verificación de las normas urbanísticas. $27.022.009.952,00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Irregularidades en la ejecución Contrato de obras.  $ 4.579.025.273,93</a:t>
            </a: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831298"/>
              </p:ext>
            </p:extLst>
          </p:nvPr>
        </p:nvGraphicFramePr>
        <p:xfrm>
          <a:off x="978207" y="2077310"/>
          <a:ext cx="3881887" cy="829972"/>
        </p:xfrm>
        <a:graphic>
          <a:graphicData uri="http://schemas.openxmlformats.org/drawingml/2006/table">
            <a:tbl>
              <a:tblPr/>
              <a:tblGrid>
                <a:gridCol w="2023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83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Procesos de</a:t>
                      </a:r>
                      <a:r>
                        <a:rPr lang="es-CO" sz="1100" b="1" i="0" u="none" strike="noStrike" baseline="0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CO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aperturados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A 30 de septiembre 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1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Cuantía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$122.205.639.407,11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F0CAB175-6BB0-4629-AAD2-6A54C430CA3C}"/>
              </a:ext>
            </a:extLst>
          </p:cNvPr>
          <p:cNvSpPr txBox="1"/>
          <p:nvPr/>
        </p:nvSpPr>
        <p:spPr>
          <a:xfrm rot="16200000">
            <a:off x="9507740" y="3290105"/>
            <a:ext cx="490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cumplimiento de la ley 1712 de 2014, Transparencia y Derecho a la Información Pública</a:t>
            </a:r>
          </a:p>
          <a:p>
            <a:pPr algn="ctr"/>
            <a:r>
              <a:rPr lang="es-CO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1757 de 2015 de Participación Democrática</a:t>
            </a:r>
            <a:endParaRPr lang="es-ES_trad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34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93D3D326-D8DC-9645-B98D-0FC48CB73984}"/>
              </a:ext>
            </a:extLst>
          </p:cNvPr>
          <p:cNvSpPr/>
          <p:nvPr/>
        </p:nvSpPr>
        <p:spPr>
          <a:xfrm>
            <a:off x="0" y="419810"/>
            <a:ext cx="10119360" cy="647700"/>
          </a:xfrm>
          <a:prstGeom prst="roundRect">
            <a:avLst>
              <a:gd name="adj" fmla="val 176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F0A156ED-0E98-6047-8F4D-CCB1FBBD1D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217710" y="6080933"/>
            <a:ext cx="5477925" cy="70361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7710" y="1174077"/>
            <a:ext cx="9901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Imputaciones Procesos de Responsabilidad Fiscal a 30 de septiembre de 2020: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28136" y="2921423"/>
            <a:ext cx="573213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Fuente: Prefis y libros de la DRFJC y SPRF </a:t>
            </a:r>
            <a:endParaRPr lang="es-CO" sz="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37517" y="2753218"/>
            <a:ext cx="6096000" cy="231903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1600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Imputaciones relevantes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CO" sz="1600" b="1" u="sng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Irregularidades en la ejecución y pago convenio interadministrativo.  $25.711.000.000</a:t>
            </a:r>
          </a:p>
          <a:p>
            <a:endParaRPr lang="es-CO" sz="1600" b="1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Irregularidades en la ejecución y pago convenio interadministrativo.  $2.013.316.215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CO" sz="1600" b="1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110395"/>
              </p:ext>
            </p:extLst>
          </p:nvPr>
        </p:nvGraphicFramePr>
        <p:xfrm>
          <a:off x="981453" y="2081963"/>
          <a:ext cx="3875218" cy="764754"/>
        </p:xfrm>
        <a:graphic>
          <a:graphicData uri="http://schemas.openxmlformats.org/drawingml/2006/table">
            <a:tbl>
              <a:tblPr/>
              <a:tblGrid>
                <a:gridCol w="154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8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95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Imputaciones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A 30 de septiembre 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Totales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Cuantía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$30.219.974.719,00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753552"/>
              </p:ext>
            </p:extLst>
          </p:nvPr>
        </p:nvGraphicFramePr>
        <p:xfrm>
          <a:off x="981452" y="3373545"/>
          <a:ext cx="3952857" cy="2685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625F987C-C808-7847-B63E-DE7D93D398C5}"/>
              </a:ext>
            </a:extLst>
          </p:cNvPr>
          <p:cNvSpPr txBox="1"/>
          <p:nvPr/>
        </p:nvSpPr>
        <p:spPr>
          <a:xfrm>
            <a:off x="97515" y="512827"/>
            <a:ext cx="10021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Responsabilidad Fiscal y Jurisdicción Coactiva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F087F16-53A4-419A-9377-C1C551AAE86E}"/>
              </a:ext>
            </a:extLst>
          </p:cNvPr>
          <p:cNvSpPr txBox="1"/>
          <p:nvPr/>
        </p:nvSpPr>
        <p:spPr>
          <a:xfrm rot="16200000">
            <a:off x="9507740" y="3290105"/>
            <a:ext cx="490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cumplimiento de la ley 1712 de 2014, Transparencia y Derecho a la Información Pública</a:t>
            </a:r>
          </a:p>
          <a:p>
            <a:pPr algn="ctr"/>
            <a:r>
              <a:rPr lang="es-CO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1757 de 2015 de Participación Democrática</a:t>
            </a:r>
            <a:endParaRPr lang="es-ES_trad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26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93D3D326-D8DC-9645-B98D-0FC48CB73984}"/>
              </a:ext>
            </a:extLst>
          </p:cNvPr>
          <p:cNvSpPr/>
          <p:nvPr/>
        </p:nvSpPr>
        <p:spPr>
          <a:xfrm>
            <a:off x="0" y="419810"/>
            <a:ext cx="10119360" cy="647700"/>
          </a:xfrm>
          <a:prstGeom prst="roundRect">
            <a:avLst>
              <a:gd name="adj" fmla="val 176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F0A156ED-0E98-6047-8F4D-CCB1FBBD1D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217710" y="6080933"/>
            <a:ext cx="5477925" cy="70361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7710" y="1174077"/>
            <a:ext cx="9901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Fallos con responsabilidad Fiscal proferidos a 30 de septiembre de 2020: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14305" y="3010922"/>
            <a:ext cx="582360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Fuente: Prefis y libros de la DRFJC y SPRF </a:t>
            </a:r>
            <a:endParaRPr lang="es-CO" sz="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37517" y="2753218"/>
            <a:ext cx="6096000" cy="2713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1600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Fallo con Responsabilidad Fiscal proferidos con responsabilidad relevante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CO" sz="1600" b="1" u="sng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Irregularidades en la ejecución del Convenio. $1.469.600.986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CO" sz="1600" b="1" u="sng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CO" sz="1600" b="1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CO" sz="1600" b="1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484576"/>
              </p:ext>
            </p:extLst>
          </p:nvPr>
        </p:nvGraphicFramePr>
        <p:xfrm>
          <a:off x="996748" y="2056616"/>
          <a:ext cx="4135969" cy="807354"/>
        </p:xfrm>
        <a:graphic>
          <a:graphicData uri="http://schemas.openxmlformats.org/drawingml/2006/table">
            <a:tbl>
              <a:tblPr/>
              <a:tblGrid>
                <a:gridCol w="218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15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Fallos con responsabilidad Fiscal proferidos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</a:rPr>
                        <a:t>A 30 de septiembre 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06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kern="1200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13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Cuantía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kern="1200" dirty="0">
                          <a:solidFill>
                            <a:srgbClr val="20376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$ 635.247.502,00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947300"/>
              </p:ext>
            </p:extLst>
          </p:nvPr>
        </p:nvGraphicFramePr>
        <p:xfrm>
          <a:off x="967533" y="3394193"/>
          <a:ext cx="4122051" cy="2518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625F987C-C808-7847-B63E-DE7D93D398C5}"/>
              </a:ext>
            </a:extLst>
          </p:cNvPr>
          <p:cNvSpPr txBox="1"/>
          <p:nvPr/>
        </p:nvSpPr>
        <p:spPr>
          <a:xfrm>
            <a:off x="97515" y="512827"/>
            <a:ext cx="10021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Responsabilidad Fiscal y Jurisdicción Coactiva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FB1672B-1EC7-4E66-B00B-AAE2FA5189BB}"/>
              </a:ext>
            </a:extLst>
          </p:cNvPr>
          <p:cNvSpPr txBox="1"/>
          <p:nvPr/>
        </p:nvSpPr>
        <p:spPr>
          <a:xfrm rot="16200000">
            <a:off x="9507740" y="3290105"/>
            <a:ext cx="490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cumplimiento de la ley 1712 de 2014, Transparencia y Derecho a la Información Pública</a:t>
            </a:r>
          </a:p>
          <a:p>
            <a:pPr algn="ctr"/>
            <a:r>
              <a:rPr lang="es-CO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1757 de 2015 de Participación Democrática</a:t>
            </a:r>
            <a:endParaRPr lang="es-ES_trad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582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93D3D326-D8DC-9645-B98D-0FC48CB73984}"/>
              </a:ext>
            </a:extLst>
          </p:cNvPr>
          <p:cNvSpPr/>
          <p:nvPr/>
        </p:nvSpPr>
        <p:spPr>
          <a:xfrm>
            <a:off x="0" y="419810"/>
            <a:ext cx="10119360" cy="647700"/>
          </a:xfrm>
          <a:prstGeom prst="roundRect">
            <a:avLst>
              <a:gd name="adj" fmla="val 176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F0A156ED-0E98-6047-8F4D-CCB1FBBD1D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217710" y="6080933"/>
            <a:ext cx="5477925" cy="70361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7710" y="1174077"/>
            <a:ext cx="9901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Decisiones ejecutoriadas a 30 de septiembre de 2020: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956672" y="2867817"/>
            <a:ext cx="370492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Fuente: Prefis y libros de la DRFJC y SPRF </a:t>
            </a:r>
            <a:endParaRPr lang="es-CO" sz="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37517" y="2753218"/>
            <a:ext cx="6096000" cy="7218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CO" sz="1600" b="1" u="sng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CO" sz="1600" b="1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797903"/>
              </p:ext>
            </p:extLst>
          </p:nvPr>
        </p:nvGraphicFramePr>
        <p:xfrm>
          <a:off x="3140014" y="2129591"/>
          <a:ext cx="4117352" cy="606396"/>
        </p:xfrm>
        <a:graphic>
          <a:graphicData uri="http://schemas.openxmlformats.org/drawingml/2006/table">
            <a:tbl>
              <a:tblPr/>
              <a:tblGrid>
                <a:gridCol w="2058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81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 30 de septiembre de 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Decisiones ejecutoriadas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57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121576"/>
              </p:ext>
            </p:extLst>
          </p:nvPr>
        </p:nvGraphicFramePr>
        <p:xfrm>
          <a:off x="3140014" y="3215092"/>
          <a:ext cx="4117352" cy="2424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625F987C-C808-7847-B63E-DE7D93D398C5}"/>
              </a:ext>
            </a:extLst>
          </p:cNvPr>
          <p:cNvSpPr txBox="1"/>
          <p:nvPr/>
        </p:nvSpPr>
        <p:spPr>
          <a:xfrm>
            <a:off x="97515" y="512827"/>
            <a:ext cx="10021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Responsabilidad Fiscal y Jurisdicción Coactiva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C3C0FA3-B606-4CD8-B1F7-C99FDD14BEE4}"/>
              </a:ext>
            </a:extLst>
          </p:cNvPr>
          <p:cNvSpPr txBox="1"/>
          <p:nvPr/>
        </p:nvSpPr>
        <p:spPr>
          <a:xfrm rot="16200000">
            <a:off x="9507740" y="3290105"/>
            <a:ext cx="490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cumplimiento de la ley 1712 de 2014, Transparencia y Derecho a la Información Pública</a:t>
            </a:r>
          </a:p>
          <a:p>
            <a:pPr algn="ctr"/>
            <a:r>
              <a:rPr lang="es-CO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1757 de 2015 de Participación Democrática</a:t>
            </a:r>
            <a:endParaRPr lang="es-ES_trad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36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93D3D326-D8DC-9645-B98D-0FC48CB73984}"/>
              </a:ext>
            </a:extLst>
          </p:cNvPr>
          <p:cNvSpPr/>
          <p:nvPr/>
        </p:nvSpPr>
        <p:spPr>
          <a:xfrm>
            <a:off x="0" y="419810"/>
            <a:ext cx="10119360" cy="647700"/>
          </a:xfrm>
          <a:prstGeom prst="roundRect">
            <a:avLst>
              <a:gd name="adj" fmla="val 176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5F987C-C808-7847-B63E-DE7D93D398C5}"/>
              </a:ext>
            </a:extLst>
          </p:cNvPr>
          <p:cNvSpPr txBox="1"/>
          <p:nvPr/>
        </p:nvSpPr>
        <p:spPr>
          <a:xfrm>
            <a:off x="217710" y="463352"/>
            <a:ext cx="9901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Responsabilidad Fiscal y Jurisdicción Coactiva</a:t>
            </a:r>
          </a:p>
          <a:p>
            <a:endParaRPr lang="es-CO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F0A156ED-0E98-6047-8F4D-CCB1FBBD1D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217710" y="6080933"/>
            <a:ext cx="5477925" cy="70361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7710" y="1174077"/>
            <a:ext cx="9901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 de Jurisdicción Coactiva activos a 30 de septiembre de 2020:</a:t>
            </a:r>
          </a:p>
          <a:p>
            <a:pPr algn="ctr"/>
            <a:endParaRPr lang="es-CO" b="1" u="sng" dirty="0">
              <a:solidFill>
                <a:srgbClr val="0048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28644" y="3067662"/>
            <a:ext cx="58142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Fuente: Fuente: Base de datos y libros radicadores de Jurisdicción Coactiva</a:t>
            </a:r>
            <a:endParaRPr lang="es-CO" sz="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89136"/>
              </p:ext>
            </p:extLst>
          </p:nvPr>
        </p:nvGraphicFramePr>
        <p:xfrm>
          <a:off x="2786332" y="2159721"/>
          <a:ext cx="5020574" cy="787098"/>
        </p:xfrm>
        <a:graphic>
          <a:graphicData uri="http://schemas.openxmlformats.org/drawingml/2006/table">
            <a:tbl>
              <a:tblPr/>
              <a:tblGrid>
                <a:gridCol w="2967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Procesos de Jurisdicción Coactiva Activos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 30 de septiembre de 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07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Cuantía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$487.378.540.956,86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261383"/>
              </p:ext>
            </p:extLst>
          </p:nvPr>
        </p:nvGraphicFramePr>
        <p:xfrm>
          <a:off x="2786332" y="3326131"/>
          <a:ext cx="5020574" cy="2582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614B449B-1EC9-41EA-BA73-47FF27EE1A1B}"/>
              </a:ext>
            </a:extLst>
          </p:cNvPr>
          <p:cNvSpPr txBox="1"/>
          <p:nvPr/>
        </p:nvSpPr>
        <p:spPr>
          <a:xfrm rot="16200000">
            <a:off x="9507740" y="3290105"/>
            <a:ext cx="490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cumplimiento de la ley 1712 de 2014, Transparencia y Derecho a la Información Pública</a:t>
            </a:r>
          </a:p>
          <a:p>
            <a:pPr algn="ctr"/>
            <a:r>
              <a:rPr lang="es-CO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1757 de 2015 de Participación Democrática</a:t>
            </a:r>
            <a:endParaRPr lang="es-ES_trad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28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93D3D326-D8DC-9645-B98D-0FC48CB73984}"/>
              </a:ext>
            </a:extLst>
          </p:cNvPr>
          <p:cNvSpPr/>
          <p:nvPr/>
        </p:nvSpPr>
        <p:spPr>
          <a:xfrm>
            <a:off x="0" y="419810"/>
            <a:ext cx="10119360" cy="647700"/>
          </a:xfrm>
          <a:prstGeom prst="roundRect">
            <a:avLst>
              <a:gd name="adj" fmla="val 176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F0A156ED-0E98-6047-8F4D-CCB1FBBD1D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217710" y="6080933"/>
            <a:ext cx="5477925" cy="70361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7710" y="1174077"/>
            <a:ext cx="9901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Beneficios de </a:t>
            </a:r>
            <a:r>
              <a:rPr lang="es-419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ontrol </a:t>
            </a:r>
            <a:r>
              <a:rPr lang="es-419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</a:t>
            </a:r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Cobro </a:t>
            </a:r>
            <a:r>
              <a:rPr lang="es-419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ersuasivo) a 30 de septiembre de 2020: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788533" y="2976723"/>
            <a:ext cx="58142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Fuente: Prefis y libros de la DRFJC y SPRF </a:t>
            </a:r>
            <a:endParaRPr lang="es-CO" sz="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078326"/>
              </p:ext>
            </p:extLst>
          </p:nvPr>
        </p:nvGraphicFramePr>
        <p:xfrm>
          <a:off x="3089569" y="2130643"/>
          <a:ext cx="4329148" cy="709715"/>
        </p:xfrm>
        <a:graphic>
          <a:graphicData uri="http://schemas.openxmlformats.org/drawingml/2006/table">
            <a:tbl>
              <a:tblPr/>
              <a:tblGrid>
                <a:gridCol w="2564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0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Beneficios de Control Fiscal (Persuasivo)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68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 30 de septiembre de 2020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$543.296.386,77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195880"/>
              </p:ext>
            </p:extLst>
          </p:nvPr>
        </p:nvGraphicFramePr>
        <p:xfrm>
          <a:off x="3166550" y="3447830"/>
          <a:ext cx="4175185" cy="2377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625F987C-C808-7847-B63E-DE7D93D398C5}"/>
              </a:ext>
            </a:extLst>
          </p:cNvPr>
          <p:cNvSpPr txBox="1"/>
          <p:nvPr/>
        </p:nvSpPr>
        <p:spPr>
          <a:xfrm>
            <a:off x="97515" y="512827"/>
            <a:ext cx="10021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Responsabilidad Fiscal y Jurisdicción Coactiva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3E35D0-B80C-48E8-A64C-4B6A96EF8462}"/>
              </a:ext>
            </a:extLst>
          </p:cNvPr>
          <p:cNvSpPr txBox="1"/>
          <p:nvPr/>
        </p:nvSpPr>
        <p:spPr>
          <a:xfrm rot="16200000">
            <a:off x="9507740" y="3290105"/>
            <a:ext cx="490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cumplimiento de la ley 1712 de 2014, Transparencia y Derecho a la Información Pública</a:t>
            </a:r>
          </a:p>
          <a:p>
            <a:pPr algn="ctr"/>
            <a:r>
              <a:rPr lang="es-CO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1757 de 2015 de Participación Democrática</a:t>
            </a:r>
            <a:endParaRPr lang="es-ES_trad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3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93D3D326-D8DC-9645-B98D-0FC48CB73984}"/>
              </a:ext>
            </a:extLst>
          </p:cNvPr>
          <p:cNvSpPr/>
          <p:nvPr/>
        </p:nvSpPr>
        <p:spPr>
          <a:xfrm>
            <a:off x="0" y="419810"/>
            <a:ext cx="10119360" cy="647700"/>
          </a:xfrm>
          <a:prstGeom prst="roundRect">
            <a:avLst>
              <a:gd name="adj" fmla="val 176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F0A156ED-0E98-6047-8F4D-CCB1FBBD1D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217710" y="6080933"/>
            <a:ext cx="5477925" cy="70361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7710" y="1174077"/>
            <a:ext cx="9901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Beneficios de </a:t>
            </a:r>
            <a:r>
              <a:rPr lang="es-419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ontrol </a:t>
            </a:r>
            <a:r>
              <a:rPr lang="es-419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</a:t>
            </a:r>
            <a:r>
              <a:rPr lang="es-ES" altLang="es-CO" b="1" u="sng" dirty="0">
                <a:solidFill>
                  <a:srgbClr val="004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(Cobro Coactivo) a 30 de septiembre de 2020: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788533" y="3013106"/>
            <a:ext cx="58142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Fuente: Prefis y libros de la DRFJC y SPRF </a:t>
            </a:r>
            <a:endParaRPr lang="es-CO" sz="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746130"/>
              </p:ext>
            </p:extLst>
          </p:nvPr>
        </p:nvGraphicFramePr>
        <p:xfrm>
          <a:off x="3070494" y="2167220"/>
          <a:ext cx="4337774" cy="726968"/>
        </p:xfrm>
        <a:graphic>
          <a:graphicData uri="http://schemas.openxmlformats.org/drawingml/2006/table">
            <a:tbl>
              <a:tblPr/>
              <a:tblGrid>
                <a:gridCol w="256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3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Beneficios de Control Fiscal (Coactivo)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3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 30 de septiembre de 2020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$185.827.080,05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225029"/>
              </p:ext>
            </p:extLst>
          </p:nvPr>
        </p:nvGraphicFramePr>
        <p:xfrm>
          <a:off x="3076896" y="3433935"/>
          <a:ext cx="4337774" cy="2646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625F987C-C808-7847-B63E-DE7D93D398C5}"/>
              </a:ext>
            </a:extLst>
          </p:cNvPr>
          <p:cNvSpPr txBox="1"/>
          <p:nvPr/>
        </p:nvSpPr>
        <p:spPr>
          <a:xfrm>
            <a:off x="97515" y="512827"/>
            <a:ext cx="10021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Responsabilidad Fiscal y Jurisdicción Coactiva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1DB6984-6AF2-4F36-B2DC-C1539A1342E7}"/>
              </a:ext>
            </a:extLst>
          </p:cNvPr>
          <p:cNvSpPr txBox="1"/>
          <p:nvPr/>
        </p:nvSpPr>
        <p:spPr>
          <a:xfrm rot="16200000">
            <a:off x="9507740" y="3290105"/>
            <a:ext cx="490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cumplimiento de la ley 1712 de 2014, Transparencia y Derecho a la Información Pública</a:t>
            </a:r>
          </a:p>
          <a:p>
            <a:pPr algn="ctr"/>
            <a:r>
              <a:rPr lang="es-CO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1757 de 2015 de Participación Democrática</a:t>
            </a:r>
            <a:endParaRPr lang="es-ES_trad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16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752</Words>
  <Application>Microsoft Office PowerPoint</Application>
  <PresentationFormat>Panorámica</PresentationFormat>
  <Paragraphs>116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 Alexander Peña Romero</dc:creator>
  <cp:lastModifiedBy>Raul Velandia Gutierrez</cp:lastModifiedBy>
  <cp:revision>38</cp:revision>
  <cp:lastPrinted>2020-10-19T22:26:13Z</cp:lastPrinted>
  <dcterms:created xsi:type="dcterms:W3CDTF">2016-09-20T14:18:51Z</dcterms:created>
  <dcterms:modified xsi:type="dcterms:W3CDTF">2020-10-26T21:39:51Z</dcterms:modified>
</cp:coreProperties>
</file>